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552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EC189D-3F02-4539-BF6D-8150EF3AAB00}" type="datetimeFigureOut">
              <a:rPr lang="en-US" smtClean="0"/>
              <a:t>7/19/2023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2B7B7-BC1A-4E56-BC3B-F7CE1B657F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81846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EC189D-3F02-4539-BF6D-8150EF3AAB00}" type="datetimeFigureOut">
              <a:rPr lang="en-US" smtClean="0"/>
              <a:t>7/19/2023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2B7B7-BC1A-4E56-BC3B-F7CE1B657F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97753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EC189D-3F02-4539-BF6D-8150EF3AAB00}" type="datetimeFigureOut">
              <a:rPr lang="en-US" smtClean="0"/>
              <a:t>7/19/2023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2B7B7-BC1A-4E56-BC3B-F7CE1B657F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82660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EC189D-3F02-4539-BF6D-8150EF3AAB00}" type="datetimeFigureOut">
              <a:rPr lang="en-US" smtClean="0"/>
              <a:t>7/19/2023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2B7B7-BC1A-4E56-BC3B-F7CE1B657F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70280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EC189D-3F02-4539-BF6D-8150EF3AAB00}" type="datetimeFigureOut">
              <a:rPr lang="en-US" smtClean="0"/>
              <a:t>7/19/2023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2B7B7-BC1A-4E56-BC3B-F7CE1B657F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56362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EC189D-3F02-4539-BF6D-8150EF3AAB00}" type="datetimeFigureOut">
              <a:rPr lang="en-US" smtClean="0"/>
              <a:t>7/19/2023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2B7B7-BC1A-4E56-BC3B-F7CE1B657F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79833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EC189D-3F02-4539-BF6D-8150EF3AAB00}" type="datetimeFigureOut">
              <a:rPr lang="en-US" smtClean="0"/>
              <a:t>7/19/2023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2B7B7-BC1A-4E56-BC3B-F7CE1B657F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88535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EC189D-3F02-4539-BF6D-8150EF3AAB00}" type="datetimeFigureOut">
              <a:rPr lang="en-US" smtClean="0"/>
              <a:t>7/19/2023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2B7B7-BC1A-4E56-BC3B-F7CE1B657F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34065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EC189D-3F02-4539-BF6D-8150EF3AAB00}" type="datetimeFigureOut">
              <a:rPr lang="en-US" smtClean="0"/>
              <a:t>7/19/2023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2B7B7-BC1A-4E56-BC3B-F7CE1B657F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85820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EC189D-3F02-4539-BF6D-8150EF3AAB00}" type="datetimeFigureOut">
              <a:rPr lang="en-US" smtClean="0"/>
              <a:t>7/19/2023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2B7B7-BC1A-4E56-BC3B-F7CE1B657F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50515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EC189D-3F02-4539-BF6D-8150EF3AAB00}" type="datetimeFigureOut">
              <a:rPr lang="en-US" smtClean="0"/>
              <a:t>7/19/2023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2B7B7-BC1A-4E56-BC3B-F7CE1B657F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96311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EC189D-3F02-4539-BF6D-8150EF3AAB00}" type="datetimeFigureOut">
              <a:rPr lang="en-US" smtClean="0"/>
              <a:t>7/19/2023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42B7B7-BC1A-4E56-BC3B-F7CE1B657F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98654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12192000" cy="970156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970156"/>
            <a:ext cx="12192000" cy="133815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558726" y="-24287"/>
            <a:ext cx="9374534" cy="1077218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Tuesday, 08 August 2023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University Orientation</a:t>
            </a:r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Calibri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9986" y="66330"/>
            <a:ext cx="746449" cy="852849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187693" y="56809"/>
            <a:ext cx="749873" cy="853514"/>
          </a:xfrm>
          <a:prstGeom prst="rect">
            <a:avLst/>
          </a:prstGeom>
        </p:spPr>
      </p:pic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3375469"/>
              </p:ext>
            </p:extLst>
          </p:nvPr>
        </p:nvGraphicFramePr>
        <p:xfrm>
          <a:off x="761999" y="1689652"/>
          <a:ext cx="10494054" cy="4333203"/>
        </p:xfrm>
        <a:graphic>
          <a:graphicData uri="http://schemas.openxmlformats.org/drawingml/2006/table">
            <a:tbl>
              <a:tblPr firstRow="1" firstCol="1" bandRow="1"/>
              <a:tblGrid>
                <a:gridCol w="135834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533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823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992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1200" dirty="0">
                          <a:solidFill>
                            <a:srgbClr val="FFFFFF"/>
                          </a:solidFill>
                          <a:effectLst/>
                          <a:latin typeface="Calibri"/>
                          <a:ea typeface="Calibri" panose="020F0502020204030204" pitchFamily="34" charset="0"/>
                          <a:cs typeface="Times New Roman"/>
                        </a:rPr>
                        <a:t>Time</a:t>
                      </a:r>
                    </a:p>
                  </a:txBody>
                  <a:tcPr marL="61503" marR="61503" marT="854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1200" dirty="0">
                          <a:solidFill>
                            <a:srgbClr val="FFFFFF"/>
                          </a:solidFill>
                          <a:effectLst/>
                          <a:latin typeface="Calibri"/>
                          <a:ea typeface="Calibri" panose="020F0502020204030204" pitchFamily="34" charset="0"/>
                          <a:cs typeface="Times New Roman"/>
                        </a:rPr>
                        <a:t>Event</a:t>
                      </a:r>
                    </a:p>
                  </a:txBody>
                  <a:tcPr marL="61503" marR="61503" marT="854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1200" dirty="0">
                          <a:solidFill>
                            <a:srgbClr val="FFFFFF"/>
                          </a:solidFill>
                          <a:effectLst/>
                          <a:latin typeface="Calibri"/>
                          <a:ea typeface="Calibri" panose="020F0502020204030204" pitchFamily="34" charset="0"/>
                          <a:cs typeface="Times New Roman"/>
                        </a:rPr>
                        <a:t>POC</a:t>
                      </a:r>
                    </a:p>
                  </a:txBody>
                  <a:tcPr marL="61503" marR="61503" marT="854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8864">
                <a:tc>
                  <a:txBody>
                    <a:bodyPr/>
                    <a:lstStyle/>
                    <a:p>
                      <a:pPr marL="0" lvl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300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 panose="020F0502020204030204" pitchFamily="34" charset="0"/>
                          <a:cs typeface="Times New Roman"/>
                        </a:rPr>
                        <a:t>0915</a:t>
                      </a:r>
                    </a:p>
                  </a:txBody>
                  <a:tcPr marL="61502" marR="61502" marT="8542" marB="0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EEBF7"/>
                    </a:solidFill>
                  </a:tcPr>
                </a:tc>
                <a:tc>
                  <a:txBody>
                    <a:bodyPr/>
                    <a:lstStyle/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300" b="0" i="0" u="none" strike="noStrike" kern="1200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Welcome and University Overview</a:t>
                      </a:r>
                      <a:endParaRPr lang="en-US" sz="1300" b="0" i="0" u="none" strike="noStrike" kern="1200" noProof="0" dirty="0">
                        <a:effectLst/>
                      </a:endParaRPr>
                    </a:p>
                  </a:txBody>
                  <a:tcPr marL="61502" marR="61502" marT="8542" marB="0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EEBF7"/>
                    </a:solidFill>
                  </a:tcPr>
                </a:tc>
                <a:tc>
                  <a:txBody>
                    <a:bodyPr/>
                    <a:lstStyle/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300" b="0" i="0" u="none" strike="noStrike" kern="1200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Dr. James </a:t>
                      </a:r>
                      <a:r>
                        <a:rPr lang="en-US" sz="1300" b="0" i="0" u="none" strike="noStrike" kern="1200" noProof="0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Lepse</a:t>
                      </a:r>
                      <a:r>
                        <a:rPr lang="en-US" sz="1300" b="0" i="0" u="none" strike="noStrike" kern="1200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, Provost</a:t>
                      </a:r>
                      <a:endParaRPr lang="en-US" sz="1300" b="0" i="0" u="none" strike="noStrike" kern="1200" noProof="0" dirty="0">
                        <a:effectLst/>
                      </a:endParaRPr>
                    </a:p>
                  </a:txBody>
                  <a:tcPr marL="61502" marR="61502" marT="8542" marB="0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E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8631407"/>
                  </a:ext>
                </a:extLst>
              </a:tr>
              <a:tr h="24886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 panose="020F0502020204030204" pitchFamily="34" charset="0"/>
                          <a:cs typeface="Times New Roman"/>
                        </a:rPr>
                        <a:t>0945</a:t>
                      </a:r>
                      <a:endParaRPr lang="en-US" sz="1000" dirty="0"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1503" marR="61503" marT="854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 panose="020F0502020204030204" pitchFamily="34" charset="0"/>
                          <a:cs typeface="Times New Roman"/>
                        </a:rPr>
                        <a:t>Chaplaincy</a:t>
                      </a:r>
                      <a:endParaRPr lang="en-US" sz="1000" dirty="0"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1503" marR="61503" marT="854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0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 panose="020F0502020204030204" pitchFamily="34" charset="0"/>
                          <a:cs typeface="Times New Roman"/>
                        </a:rPr>
                        <a:t>Rabbi COL Henry "Ari" Soussan, Chaplain</a:t>
                      </a:r>
                      <a:endParaRPr lang="en-US" sz="10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1503" marR="61503" marT="854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3332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1200" dirty="0">
                          <a:solidFill>
                            <a:srgbClr val="FFFFFF"/>
                          </a:solidFill>
                          <a:effectLst/>
                          <a:latin typeface="Calibri"/>
                          <a:ea typeface="Calibri" panose="020F0502020204030204" pitchFamily="34" charset="0"/>
                          <a:cs typeface="Times New Roman"/>
                        </a:rPr>
                        <a:t>0955</a:t>
                      </a:r>
                    </a:p>
                  </a:txBody>
                  <a:tcPr marL="61503" marR="61503" marT="854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1200" dirty="0">
                          <a:solidFill>
                            <a:srgbClr val="FFFFFF"/>
                          </a:solidFill>
                          <a:effectLst/>
                          <a:latin typeface="Calibri"/>
                          <a:ea typeface="Calibri" panose="020F0502020204030204" pitchFamily="34" charset="0"/>
                          <a:cs typeface="Times New Roman"/>
                        </a:rPr>
                        <a:t>Q &amp; A / 15-Min. Break</a:t>
                      </a:r>
                    </a:p>
                  </a:txBody>
                  <a:tcPr marL="61503" marR="61503" marT="854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1200" dirty="0">
                          <a:solidFill>
                            <a:srgbClr val="FFFFFF"/>
                          </a:solidFill>
                          <a:effectLst/>
                          <a:latin typeface="Calibri"/>
                          <a:ea typeface="Calibri" panose="020F0502020204030204" pitchFamily="34" charset="0"/>
                          <a:cs typeface="Times New Roman"/>
                        </a:rPr>
                        <a:t>------------------------------------</a:t>
                      </a:r>
                    </a:p>
                  </a:txBody>
                  <a:tcPr marL="61503" marR="61503" marT="854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1586834"/>
                  </a:ext>
                </a:extLst>
              </a:tr>
              <a:tr h="23332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 panose="020F0502020204030204" pitchFamily="34" charset="0"/>
                          <a:cs typeface="Times New Roman"/>
                        </a:rPr>
                        <a:t>1010</a:t>
                      </a:r>
                      <a:endParaRPr lang="en-US" sz="1000" dirty="0"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1503" marR="61503" marT="854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300" b="0" i="0" u="none" strike="noStrike" kern="1200" baseline="0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NDU/JBM-HH Security</a:t>
                      </a:r>
                      <a:endParaRPr lang="en-US" b="0" i="0" u="none" strike="noStrike" baseline="0" noProof="0" dirty="0"/>
                    </a:p>
                  </a:txBody>
                  <a:tcPr marL="61503" marR="61503" marT="854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 panose="020F0502020204030204" pitchFamily="34" charset="0"/>
                          <a:cs typeface="Times New Roman"/>
                        </a:rPr>
                        <a:t>Mr. Nicholas </a:t>
                      </a:r>
                      <a:r>
                        <a:rPr lang="en-US" sz="1300" kern="1200" dirty="0" err="1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 panose="020F0502020204030204" pitchFamily="34" charset="0"/>
                          <a:cs typeface="Times New Roman"/>
                        </a:rPr>
                        <a:t>Kutchak</a:t>
                      </a:r>
                      <a:r>
                        <a:rPr lang="en-US" sz="1300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 panose="020F0502020204030204" pitchFamily="34" charset="0"/>
                          <a:cs typeface="Times New Roman"/>
                        </a:rPr>
                        <a:t> / Mr. Bob Ellis</a:t>
                      </a:r>
                      <a:r>
                        <a:rPr lang="en-US" sz="1300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 panose="020F0502020204030204" pitchFamily="34" charset="0"/>
                          <a:cs typeface="Times New Roman"/>
                        </a:rPr>
                        <a:t>, NDU Security</a:t>
                      </a:r>
                      <a:endParaRPr lang="en-US" sz="1000" dirty="0"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1503" marR="61503" marT="854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3782">
                <a:tc>
                  <a:txBody>
                    <a:bodyPr/>
                    <a:lstStyle/>
                    <a:p>
                      <a:pPr marL="0" marR="0" lvl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300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 panose="020F0502020204030204" pitchFamily="34" charset="0"/>
                          <a:cs typeface="Times New Roman"/>
                        </a:rPr>
                        <a:t>1025</a:t>
                      </a:r>
                      <a:endParaRPr lang="en-US" sz="1000" dirty="0"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1502" marR="61502" marT="8542" marB="0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EEB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300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 panose="020F0502020204030204" pitchFamily="34" charset="0"/>
                          <a:cs typeface="Times New Roman"/>
                        </a:rPr>
                        <a:t>Privacy</a:t>
                      </a:r>
                      <a:r>
                        <a:rPr lang="en-US" sz="1300" kern="1200" baseline="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 panose="020F0502020204030204" pitchFamily="34" charset="0"/>
                          <a:cs typeface="Times New Roman"/>
                        </a:rPr>
                        <a:t> Awareness</a:t>
                      </a:r>
                      <a:endParaRPr lang="en-US" sz="1000" dirty="0"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1502" marR="61502" marT="8542" marB="0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EEB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300" b="0" i="0" u="none" strike="noStrike" kern="1200" noProof="0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Mr. Nicholas </a:t>
                      </a:r>
                      <a:r>
                        <a:rPr lang="en-US" sz="1300" b="0" i="0" u="none" strike="noStrike" kern="1200" noProof="0" dirty="0" err="1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Kutchak</a:t>
                      </a:r>
                      <a:r>
                        <a:rPr lang="en-US" sz="1300" b="0" i="0" u="none" strike="noStrike" kern="1200" noProof="0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 / Mr. Bob Ellis, NDU</a:t>
                      </a:r>
                      <a:r>
                        <a:rPr lang="en-US" sz="1300" b="0" i="0" u="none" strike="noStrike" kern="1200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Security</a:t>
                      </a:r>
                      <a:endParaRPr lang="en-US" dirty="0"/>
                    </a:p>
                  </a:txBody>
                  <a:tcPr marL="61502" marR="61502" marT="8542" marB="0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E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14275072"/>
                  </a:ext>
                </a:extLst>
              </a:tr>
              <a:tr h="28378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 panose="020F0502020204030204" pitchFamily="34" charset="0"/>
                          <a:cs typeface="Times New Roman"/>
                        </a:rPr>
                        <a:t>1035</a:t>
                      </a:r>
                      <a:endParaRPr lang="en-US" sz="1000" dirty="0"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1503" marR="61503" marT="854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 panose="020F0502020204030204" pitchFamily="34" charset="0"/>
                          <a:cs typeface="Times New Roman"/>
                        </a:rPr>
                        <a:t>Library and Writing Center</a:t>
                      </a:r>
                      <a:endParaRPr lang="en-US" sz="1000" dirty="0"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1503" marR="61503" marT="854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 panose="020F0502020204030204" pitchFamily="34" charset="0"/>
                          <a:cs typeface="Times New Roman"/>
                        </a:rPr>
                        <a:t>Dr. Mohan Ramaswamy, Dean, NDU Library and Learning Center</a:t>
                      </a:r>
                    </a:p>
                    <a:p>
                      <a:pPr marL="0" marR="0" lv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300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 panose="020F0502020204030204" pitchFamily="34" charset="0"/>
                          <a:cs typeface="Times New Roman"/>
                        </a:rPr>
                        <a:t>Ms. Kathleen Denman, Writing and Communications Instructor</a:t>
                      </a:r>
                    </a:p>
                  </a:txBody>
                  <a:tcPr marL="61503" marR="61503" marT="854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3299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 panose="020F0502020204030204" pitchFamily="34" charset="0"/>
                          <a:cs typeface="Times New Roman"/>
                        </a:rPr>
                        <a:t>1050</a:t>
                      </a:r>
                      <a:endParaRPr lang="en-US" sz="1000" dirty="0"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1503" marR="61503" marT="854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300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cs typeface="Times New Roman"/>
                        </a:rPr>
                        <a:t>Travel and Passports</a:t>
                      </a:r>
                      <a:endParaRPr lang="en-US" dirty="0"/>
                    </a:p>
                  </a:txBody>
                  <a:tcPr marL="61503" marR="61503" marT="854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 panose="020F0502020204030204" pitchFamily="34" charset="0"/>
                          <a:cs typeface="Times New Roman"/>
                        </a:rPr>
                        <a:t>Mr. Jordan Miles, Government Travel Card (GTC</a:t>
                      </a:r>
                      <a:r>
                        <a:rPr lang="en-US" sz="1300" kern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 panose="020F0502020204030204" pitchFamily="34" charset="0"/>
                          <a:cs typeface="Times New Roman"/>
                        </a:rPr>
                        <a:t>) </a:t>
                      </a:r>
                      <a:endParaRPr lang="en-US" sz="1300" kern="1200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1503" marR="61503" marT="854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3332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 panose="020F0502020204030204" pitchFamily="34" charset="0"/>
                          <a:cs typeface="Times New Roman"/>
                        </a:rPr>
                        <a:t>1105</a:t>
                      </a:r>
                      <a:endParaRPr lang="en-US" sz="1000" dirty="0"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1503" marR="61503" marT="854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 panose="020F0502020204030204" pitchFamily="34" charset="0"/>
                          <a:cs typeface="Times New Roman"/>
                        </a:rPr>
                        <a:t>NDU Foundation</a:t>
                      </a:r>
                      <a:endParaRPr lang="en-US" sz="1000" dirty="0"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1503" marR="61503" marT="854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 panose="02020603050405020304" pitchFamily="18" charset="0"/>
                          <a:cs typeface="Calibri"/>
                        </a:rPr>
                        <a:t>Mr. James Schmeling, President and CEO</a:t>
                      </a:r>
                      <a:endParaRPr lang="en-US" sz="1000" dirty="0">
                        <a:effectLst/>
                        <a:latin typeface="Times New Roman"/>
                        <a:ea typeface="Calibri" panose="020F0502020204030204" pitchFamily="34" charset="0"/>
                        <a:cs typeface="Calibri"/>
                      </a:endParaRPr>
                    </a:p>
                  </a:txBody>
                  <a:tcPr marL="61503" marR="61503" marT="854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3332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 panose="020F0502020204030204" pitchFamily="34" charset="0"/>
                          <a:cs typeface="Times New Roman"/>
                        </a:rPr>
                        <a:t>1120</a:t>
                      </a:r>
                      <a:endParaRPr lang="en-US" sz="1000" dirty="0"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1503" marR="61503" marT="854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 panose="020F0502020204030204" pitchFamily="34" charset="0"/>
                          <a:cs typeface="Times New Roman"/>
                        </a:rPr>
                        <a:t>Information Technologies</a:t>
                      </a:r>
                      <a:endParaRPr lang="en-US" sz="1000" dirty="0"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1503" marR="61503" marT="854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 panose="020F0502020204030204" pitchFamily="34" charset="0"/>
                          <a:cs typeface="Times New Roman"/>
                        </a:rPr>
                        <a:t>Mr. Norman Bryant, Chief, Enterprise Services Division</a:t>
                      </a:r>
                    </a:p>
                  </a:txBody>
                  <a:tcPr marL="61503" marR="61503" marT="854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3332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1200" dirty="0">
                          <a:solidFill>
                            <a:srgbClr val="FFFFFF"/>
                          </a:solidFill>
                          <a:effectLst/>
                          <a:latin typeface="Calibri"/>
                          <a:ea typeface="Calibri" panose="020F0502020204030204" pitchFamily="34" charset="0"/>
                          <a:cs typeface="Times New Roman"/>
                        </a:rPr>
                        <a:t>1135</a:t>
                      </a:r>
                    </a:p>
                  </a:txBody>
                  <a:tcPr marL="61503" marR="61503" marT="854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1200" dirty="0">
                          <a:solidFill>
                            <a:srgbClr val="FFFFFF"/>
                          </a:solidFill>
                          <a:effectLst/>
                          <a:latin typeface="Calibri"/>
                          <a:ea typeface="Calibri" panose="020F0502020204030204" pitchFamily="34" charset="0"/>
                          <a:cs typeface="Times New Roman"/>
                        </a:rPr>
                        <a:t>Lunch</a:t>
                      </a:r>
                    </a:p>
                  </a:txBody>
                  <a:tcPr marL="61503" marR="61503" marT="854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1200" dirty="0">
                          <a:solidFill>
                            <a:srgbClr val="FFFFFF"/>
                          </a:solidFill>
                          <a:effectLst/>
                          <a:latin typeface="Calibri"/>
                          <a:ea typeface="Calibri" panose="020F0502020204030204" pitchFamily="34" charset="0"/>
                          <a:cs typeface="Times New Roman"/>
                        </a:rPr>
                        <a:t>------------------------------------</a:t>
                      </a:r>
                    </a:p>
                  </a:txBody>
                  <a:tcPr marL="61503" marR="61503" marT="854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5761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 panose="020F0502020204030204" pitchFamily="34" charset="0"/>
                          <a:cs typeface="Times New Roman"/>
                        </a:rPr>
                        <a:t>1245</a:t>
                      </a:r>
                      <a:endParaRPr lang="en-US" sz="1000" dirty="0"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1503" marR="61503" marT="854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7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07000"/>
                        </a:lnSpc>
                        <a:buNone/>
                      </a:pPr>
                      <a:r>
                        <a:rPr lang="en-US" sz="1300" b="0" i="0" u="none" strike="noStrike" kern="1200" baseline="0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Sexual Harassment/Assault Response &amp; Prevention (SHARP) </a:t>
                      </a:r>
                      <a:endParaRPr lang="en-US" dirty="0"/>
                    </a:p>
                  </a:txBody>
                  <a:tcPr marL="61503" marR="61503" marT="854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7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07000"/>
                        </a:lnSpc>
                        <a:buNone/>
                      </a:pPr>
                      <a:r>
                        <a:rPr lang="en-US" sz="1300" b="0" i="0" u="none" strike="noStrike" kern="1200" baseline="0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SSG Shaquille S. Ricks, Pentagon Sexual Assault Response Coordinator (SARC)</a:t>
                      </a:r>
                    </a:p>
                  </a:txBody>
                  <a:tcPr marL="61503" marR="61503" marT="854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3508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 panose="020F0502020204030204" pitchFamily="34" charset="0"/>
                          <a:cs typeface="Times New Roman"/>
                        </a:rPr>
                        <a:t>1415</a:t>
                      </a:r>
                      <a:endParaRPr lang="en-US" sz="1000" dirty="0"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1503" marR="61503" marT="854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300" b="0" i="0" u="none" strike="noStrike" kern="1200" baseline="0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Research and NDU Scholars Program </a:t>
                      </a:r>
                      <a:endParaRPr lang="en-US" dirty="0"/>
                    </a:p>
                  </a:txBody>
                  <a:tcPr marL="61503" marR="61503" marT="854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7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07000"/>
                        </a:lnSpc>
                        <a:buNone/>
                      </a:pPr>
                      <a:r>
                        <a:rPr lang="en-US" sz="1300" b="0" i="0" u="none" strike="noStrike" baseline="0" noProof="0" dirty="0">
                          <a:solidFill>
                            <a:srgbClr val="000000"/>
                          </a:solidFill>
                          <a:latin typeface="Calibri"/>
                        </a:rPr>
                        <a:t>Dr. Kim Cragin, Director, Center for Strategic Research</a:t>
                      </a:r>
                    </a:p>
                  </a:txBody>
                  <a:tcPr marL="61503" marR="61503" marT="854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3332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 panose="020F0502020204030204" pitchFamily="34" charset="0"/>
                          <a:cs typeface="Times New Roman"/>
                        </a:rPr>
                        <a:t>1430</a:t>
                      </a:r>
                      <a:endParaRPr lang="en-US" sz="1000" dirty="0"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1503" marR="61503" marT="854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 panose="020F0502020204030204" pitchFamily="34" charset="0"/>
                          <a:cs typeface="Times New Roman"/>
                        </a:rPr>
                        <a:t>Electives and Concentrations </a:t>
                      </a:r>
                      <a:endParaRPr lang="en-US" sz="1000" dirty="0"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1503" marR="61503" marT="854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 panose="020F0502020204030204" pitchFamily="34" charset="0"/>
                          <a:cs typeface="Times New Roman"/>
                        </a:rPr>
                        <a:t>COL Brian Mansfield,</a:t>
                      </a:r>
                      <a:r>
                        <a:rPr lang="en-US" sz="1300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 panose="020F0502020204030204" pitchFamily="34" charset="0"/>
                          <a:cs typeface="Times New Roman"/>
                        </a:rPr>
                        <a:t> Chief of Staff, Academic Affairs</a:t>
                      </a:r>
                      <a:endParaRPr lang="en-US" sz="1000" dirty="0">
                        <a:effectLst/>
                        <a:latin typeface="Calibri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503" marR="61503" marT="854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3332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 panose="020F0502020204030204" pitchFamily="34" charset="0"/>
                          <a:cs typeface="Times New Roman"/>
                        </a:rPr>
                        <a:t>1440 - 1600</a:t>
                      </a:r>
                      <a:endParaRPr lang="en-US" sz="1000" dirty="0"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1503" marR="61503" marT="854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 panose="020F0502020204030204" pitchFamily="34" charset="0"/>
                          <a:cs typeface="Times New Roman"/>
                        </a:rPr>
                        <a:t>Concentration/Scholars Program Breakout</a:t>
                      </a:r>
                      <a:endParaRPr lang="en-US" sz="1000" dirty="0"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1503" marR="61503" marT="854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/>
                        </a:rPr>
                        <a:t>Concentration and NDU Scholars Program Leads will be available in Marshall Hall (Room 155 and the Atrium).</a:t>
                      </a:r>
                      <a:endParaRPr lang="en-US" sz="1000" dirty="0">
                        <a:effectLst/>
                        <a:latin typeface="Calibri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503" marR="61503" marT="854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79377074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224</Words>
  <Application>Microsoft Office PowerPoint</Application>
  <PresentationFormat>Widescreen</PresentationFormat>
  <Paragraphs>48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1_Office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Johnson, Larry P CIV US NDU</dc:creator>
  <cp:lastModifiedBy>Johnson, Larry P CIV US NDU</cp:lastModifiedBy>
  <cp:revision>1</cp:revision>
  <dcterms:created xsi:type="dcterms:W3CDTF">2023-07-19T13:56:51Z</dcterms:created>
  <dcterms:modified xsi:type="dcterms:W3CDTF">2023-07-19T14:00:26Z</dcterms:modified>
</cp:coreProperties>
</file>